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7" r:id="rId5"/>
    <p:sldId id="262" r:id="rId6"/>
    <p:sldId id="261" r:id="rId7"/>
    <p:sldId id="264" r:id="rId8"/>
    <p:sldId id="265" r:id="rId9"/>
    <p:sldId id="266" r:id="rId10"/>
    <p:sldId id="267" r:id="rId11"/>
    <p:sldId id="268" r:id="rId12"/>
    <p:sldId id="259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9BBC"/>
    <a:srgbClr val="9F87A0"/>
    <a:srgbClr val="81AB7B"/>
    <a:srgbClr val="D2988E"/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-123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0375" y="1552393"/>
            <a:ext cx="5405550" cy="1876607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роман в австрийской обложке 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99455" y="3981330"/>
            <a:ext cx="5150224" cy="48587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Работу выполнили: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Дубкова А., ученица 8 класса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Маркушенко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Е., ученица 9 класса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Руководитель: Н.В. Шевцова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331" y="218364"/>
            <a:ext cx="7683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ниципальное бюджетное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общеобразовательное учреждение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основная школа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25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6466" y="6230203"/>
            <a:ext cx="1855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п. Шпалозавода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2017 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7549" y="3889094"/>
            <a:ext cx="34029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роману С. Цвейга «Нетерпение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сердца»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повести А.И. Куприна «Поединок»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975" y="365126"/>
            <a:ext cx="6898512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Идентичность художественных произведений разных писателей: «Поединок» и «Нетерпение сердца»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26910581"/>
              </p:ext>
            </p:extLst>
          </p:nvPr>
        </p:nvGraphicFramePr>
        <p:xfrm>
          <a:off x="1076446" y="1825625"/>
          <a:ext cx="6458674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337"/>
                <a:gridCol w="3229337"/>
              </a:tblGrid>
              <a:tr h="964753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Реализм произведения.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И. Куприн и С. Цвейг </a:t>
                      </a:r>
                      <a:r>
                        <a:rPr lang="ru-RU" sz="2000" b="1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чень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точно и красочно передают быт офицерской жизни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230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Символика названия.</a:t>
                      </a:r>
                      <a:endParaRPr lang="ru-RU" sz="2000" b="1" baseline="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Нетерпение сердца – это фальшивое сострадание, когда человек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в силах смотреть на печаль другого и старается избавиться от причины, вызвавшей его.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Символика названия.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Ищущий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справедливости Ромашов проиграл в поединке с действительностью.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166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952" y="365126"/>
            <a:ext cx="674804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«Поединок» и «Нетерпение сердца»: черты различия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55116366"/>
              </p:ext>
            </p:extLst>
          </p:nvPr>
        </p:nvGraphicFramePr>
        <p:xfrm>
          <a:off x="1145894" y="1513109"/>
          <a:ext cx="6377652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8826"/>
                <a:gridCol w="318882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Роман «Нетерпение сердца»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Повесть «Поединок»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Гофмиллер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любим, но не любит.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Ромашов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любит, но нелюбим.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Гофмиллер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желанный гость в доме </a:t>
                      </a:r>
                      <a:r>
                        <a:rPr lang="ru-RU" sz="1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Кекешфальвы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его с радостью встречали все.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Визиту Ромашова рада только Шурочка.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Отсутствие автобиографических черт: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 далек от армейской жизни.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Автобиографизм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повести: 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«Он мой двойник» – А. И.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Куприн.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Отсутствие пейзажных зарисовок: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протяжении всего повествования мы не встретили ни одной пейзажной зарисовки.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Наличие пейзажных зарисовок: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пейзаж служит дополнительным художественным средством, помогающим воссоздать внешний и внутренний облик героя.</a:t>
                      </a:r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8328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993" y="0"/>
            <a:ext cx="6721274" cy="84573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Презентация\1417132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2876" y="840359"/>
            <a:ext cx="2141316" cy="2705536"/>
          </a:xfrm>
          <a:prstGeom prst="rect">
            <a:avLst/>
          </a:prstGeom>
          <a:noFill/>
        </p:spPr>
      </p:pic>
      <p:pic>
        <p:nvPicPr>
          <p:cNvPr id="1028" name="Picture 4" descr="http://forumsmile.ru/u/d/e/d/dedba5a32e9225d820c4aea0901611d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625" y="498538"/>
            <a:ext cx="2895600" cy="3222108"/>
          </a:xfrm>
          <a:prstGeom prst="rect">
            <a:avLst/>
          </a:prstGeom>
          <a:noFill/>
        </p:spPr>
      </p:pic>
      <p:pic>
        <p:nvPicPr>
          <p:cNvPr id="1031" name="Picture 7" descr="C:\Users\USER\Desktop\Презентация\post-146-1456163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1613" y="509451"/>
            <a:ext cx="1360970" cy="1854714"/>
          </a:xfrm>
          <a:prstGeom prst="rect">
            <a:avLst/>
          </a:prstGeom>
          <a:noFill/>
        </p:spPr>
      </p:pic>
      <p:pic>
        <p:nvPicPr>
          <p:cNvPr id="1032" name="Picture 8" descr="C:\Users\USER\Desktop\Презентация\prt_14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5385" y="699830"/>
            <a:ext cx="1197506" cy="160023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769176" y="3680749"/>
            <a:ext cx="3483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Австрийский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писатель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Стефан Цвейг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6808" y="2382248"/>
            <a:ext cx="17680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Федор Михайлович Достоевский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2398" y="2421355"/>
            <a:ext cx="170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 Николаевич Толстой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Алексей\Desktop\настя\Презентация\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5110" y="4023502"/>
            <a:ext cx="1464811" cy="184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ксей\Desktop\настя\Презентация\i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2410" y="4078667"/>
            <a:ext cx="1287129" cy="171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7481" y="5925113"/>
            <a:ext cx="1786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Васильевич Гоголь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3584" y="5945567"/>
            <a:ext cx="1850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Юрьевич Лермонтов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F:\Презентация\Aleksandr-_Kupri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5167" y="4024290"/>
            <a:ext cx="1586080" cy="193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73348" y="5903087"/>
            <a:ext cx="184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Иванович Куприн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4" grpId="0"/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800" y="169621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225" y="587134"/>
            <a:ext cx="7886700" cy="14500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лексей\Desktop\настя\Презентация\78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7365" y="2997844"/>
            <a:ext cx="5139572" cy="337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2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905" y="571628"/>
            <a:ext cx="7886700" cy="108355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74272" y="1608880"/>
            <a:ext cx="2241871" cy="601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Стефан Цвейг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Презентация\111178_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0152" y="4016415"/>
            <a:ext cx="1560452" cy="23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Презентация\1417132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6129" y="2488557"/>
            <a:ext cx="2703078" cy="313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7550" y="1261641"/>
            <a:ext cx="45295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Стефан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Цвейг-один из самых популярных в мире австрийских писателей. Он захватывает читателя с первых строк с первых строк любой своей книги. А его роман «Нетерпение сердца» по праву занесен в серию «Книги, которые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заставили плакать весь мир», и нас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 числе.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Нравственные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категории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230806" y="1296537"/>
            <a:ext cx="484632" cy="42308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507391" y="2388703"/>
            <a:ext cx="402695" cy="4493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611301" y="2335579"/>
            <a:ext cx="98644" cy="6421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150733" y="2340846"/>
            <a:ext cx="196770" cy="6562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176042" y="2342404"/>
            <a:ext cx="428262" cy="4785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AutoShape 2" descr="http://lusana.ru/files/18966/653/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035712" y="2731376"/>
            <a:ext cx="1696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Духовное падение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14142" y="2946820"/>
            <a:ext cx="168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долга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2858945" y="3045844"/>
            <a:ext cx="164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острадание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20456" y="2777543"/>
            <a:ext cx="1219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уманизм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00137" y="3698669"/>
            <a:ext cx="4945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4426824" y="4345793"/>
            <a:ext cx="64154" cy="39982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060294" y="4619356"/>
            <a:ext cx="4930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«русского начала»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33863" y="5174412"/>
            <a:ext cx="4962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романе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С.Цвейга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 Нетерпение сердца»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5341" y="322334"/>
            <a:ext cx="5879940" cy="7958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исследования: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1377386" y="2812624"/>
            <a:ext cx="856527" cy="625037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368704" y="3827809"/>
            <a:ext cx="850741" cy="596098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1388959" y="4820850"/>
            <a:ext cx="833379" cy="59031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3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2810" y="2743176"/>
            <a:ext cx="5382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критические статьи о романе С. Цвейга « Нетерпение  сердца» и повести А. И. Куприна «Поединок».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2810" y="3827809"/>
            <a:ext cx="416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 данные произведения и провести их сопоставительный анализ с целью выявления сходных черт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2810" y="4907408"/>
            <a:ext cx="5231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вывод о причинах сходства данных художественных произведений.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9122" y="1157468"/>
            <a:ext cx="5416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черты идентичности произведений «Нетерпение сердца» и «Поединок» 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9445" y="1827057"/>
            <a:ext cx="4320251" cy="769441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3" grpId="0"/>
      <p:bldP spid="4" grpId="0"/>
      <p:bldP spid="8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536" y="254643"/>
            <a:ext cx="7886700" cy="145919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романа С. Цвейга «Нетерпение </a:t>
            </a:r>
            <a:r>
              <a:rPr lang="ru-RU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сердца</a:t>
            </a:r>
            <a:r>
              <a:rPr lang="ru-RU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(1939 г.)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72439" y="1040285"/>
            <a:ext cx="6608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Нетерпение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сердца-фальшивое сострадание, когда человек не в силах смотреть на печаль другого и старается избавиться от причины, вызвавшей его.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5118" y="2429626"/>
            <a:ext cx="2141316" cy="20834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85595" y="3471348"/>
            <a:ext cx="4438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85956" y="4541313"/>
            <a:ext cx="2547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Гофмиллер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герой романа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6434" y="2481744"/>
            <a:ext cx="45972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 «Нетерпение сердца»-единственная задача завершенная работа писателя, относящаяся к данному жанру. Автор описывает социальные настрои и нравы в обществе Австро-Венгрии перед началом Первой Мировой войны, а также человеческие судьбы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</a:t>
            </a:r>
          </a:p>
          <a:p>
            <a:endParaRPr lang="ru-RU" dirty="0"/>
          </a:p>
        </p:txBody>
      </p:sp>
      <p:pic>
        <p:nvPicPr>
          <p:cNvPr id="9218" name="Picture 2" descr="http://s1.afisha.net/MediaStorage/d9/63/527a93badd1a4e0ab8d7fd4463d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6851" y="4217126"/>
            <a:ext cx="1447800" cy="21717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27418" y="5355770"/>
            <a:ext cx="2437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Эдит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Кекешфальва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330402"/>
            <a:ext cx="7886700" cy="13255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А.И Куприн «Поединок»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1905 год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C:\Users\USER\Desktop\Презентация\1319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320" y="2834640"/>
            <a:ext cx="2717516" cy="2038137"/>
          </a:xfrm>
          <a:prstGeom prst="rect">
            <a:avLst/>
          </a:prstGeom>
          <a:noFill/>
        </p:spPr>
      </p:pic>
      <p:pic>
        <p:nvPicPr>
          <p:cNvPr id="17411" name="Picture 3" descr="C:\Users\USER\Desktop\Презентация\1319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1263" y="4206240"/>
            <a:ext cx="2797740" cy="21070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1815" y="5382228"/>
            <a:ext cx="2397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Юрий Ромашов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5332" y="3448759"/>
            <a:ext cx="1494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Шурочка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9123" y="1469984"/>
            <a:ext cx="6812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история о конфликте гуманистического мировоззрения и насилия, процветавшего в армии того времени.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лексей\Desktop\настя\Презентация\0_b1ea6_935c688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4654" y="3386378"/>
            <a:ext cx="1511154" cy="124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722" y="388275"/>
            <a:ext cx="6748041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Идентичность художественных произведений разных писателей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89366583"/>
              </p:ext>
            </p:extLst>
          </p:nvPr>
        </p:nvGraphicFramePr>
        <p:xfrm>
          <a:off x="1053296" y="1645920"/>
          <a:ext cx="6620720" cy="4330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0360"/>
                <a:gridCol w="3310360"/>
              </a:tblGrid>
              <a:tr h="38689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«Нетерпение сердца»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«Поединок»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8593">
                <a:tc gridSpan="2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Проблематика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произведений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в данных произведениях поднимаются вечные жизненные вопросы: истинной любви, предательства…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419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Наличие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прототипа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главного героя Антона </a:t>
                      </a:r>
                      <a:r>
                        <a:rPr lang="ru-RU" sz="1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Гофмиллера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Наличие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прототипа 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главного героя Юрия Ромашова.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738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герой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Антон </a:t>
                      </a:r>
                      <a:r>
                        <a:rPr lang="ru-RU" sz="1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Гофмиллер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лейтенант кавалерии австрийской армии. Однообразная жизнь в гарнизоне тяготит его.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герой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Юрий Ромашов, подпоручик русской армии, «тяготится и службой, и собственной жизнью».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299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Антон </a:t>
                      </a: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Гофмиллер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становится вхож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дом 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самого богатого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человека в округе – миллионера </a:t>
                      </a:r>
                      <a:r>
                        <a:rPr lang="ru-RU" sz="1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Кекешфальвы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Ромашов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каждый вечер проводит 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доме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поручика Николаева, где благоустроен быт, где тепло, уютно и сытно.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8574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251" y="307253"/>
            <a:ext cx="7141579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ентичность художественных произведений разных писателей: «Поединок» и «Нетерпение сердца».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26168250"/>
              </p:ext>
            </p:extLst>
          </p:nvPr>
        </p:nvGraphicFramePr>
        <p:xfrm>
          <a:off x="949124" y="1825625"/>
          <a:ext cx="6620719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0719"/>
              </a:tblGrid>
              <a:tr h="4559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Зависимость героев от общественного мнения.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9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Любовная интрига</a:t>
                      </a:r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Любовь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Эдит к </a:t>
                      </a:r>
                      <a:r>
                        <a:rPr lang="ru-RU" sz="24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Гофмиллеру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это спасение от одиночества.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Любовь к Шурочке для Ромашова – это спасение от жестокости военных будней.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745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Отсутствие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идеального героя:</a:t>
                      </a: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герои разноплановы, и каждый из них обладает как положительными, так и отрицательными качествами</a:t>
                      </a:r>
                      <a:r>
                        <a:rPr lang="ru-RU" sz="2400" baseline="0" dirty="0" smtClean="0"/>
                        <a:t>.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2140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675" y="365126"/>
            <a:ext cx="6886937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Идентичность художественных произведений разных писателей: «Поединок» и «Нетерпение сердца»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29559303"/>
              </p:ext>
            </p:extLst>
          </p:nvPr>
        </p:nvGraphicFramePr>
        <p:xfrm>
          <a:off x="995423" y="1825625"/>
          <a:ext cx="6794339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327"/>
                <a:gridCol w="306501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ru-RU" sz="20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Наличие героя -резонера  - доктора Кондора.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Наличие героя-резонера</a:t>
                      </a:r>
                      <a:r>
                        <a:rPr lang="ru-RU" sz="20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20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Назанского</a:t>
                      </a:r>
                      <a:r>
                        <a:rPr lang="ru-RU" sz="20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являющегося носителем социальной этики.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Феномен сострадания: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главного героя Антона </a:t>
                      </a:r>
                      <a:r>
                        <a:rPr lang="ru-RU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Гофмиллера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доброе сердце, он сострадал больной Эдит.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Феномен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сострадания: 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Ромашов сострадает </a:t>
                      </a:r>
                      <a:r>
                        <a:rPr lang="ru-RU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Шарафутдинову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Хлебникову.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Трагизм финала: 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Эдит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кончает жизнь самоубийством, не выдержав нелюбви и бегства </a:t>
                      </a:r>
                      <a:r>
                        <a:rPr lang="ru-RU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Гофмиллера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Трагизм финала: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Ромашов смертельно ранен в поединке с Николаевым.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4379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832</Words>
  <Application>Microsoft Office PowerPoint</Application>
  <PresentationFormat>Экран (4:3)</PresentationFormat>
  <Paragraphs>95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Русский роман в австрийской обложке </vt:lpstr>
      <vt:lpstr>Введение</vt:lpstr>
      <vt:lpstr>Актуальность работы</vt:lpstr>
      <vt:lpstr>Цель исследования:</vt:lpstr>
      <vt:lpstr>   Содержание романа С. Цвейга «Нетерпение сердца» (1939 г.)</vt:lpstr>
      <vt:lpstr>     А.И Куприн «Поединок»                         1905 год</vt:lpstr>
      <vt:lpstr>  Идентичность художественных произведений разных писателей</vt:lpstr>
      <vt:lpstr>Идентичность художественных произведений разных писателей: «Поединок» и «Нетерпение сердца».</vt:lpstr>
      <vt:lpstr>Идентичность художественных произведений разных писателей: «Поединок» и «Нетерпение сердца»</vt:lpstr>
      <vt:lpstr>Идентичность художественных произведений разных писателей: «Поединок» и «Нетерпение сердца»</vt:lpstr>
      <vt:lpstr>«Поединок» и «Нетерпение сердца»: черты различия</vt:lpstr>
      <vt:lpstr>Заключение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Наташа</cp:lastModifiedBy>
  <cp:revision>108</cp:revision>
  <dcterms:created xsi:type="dcterms:W3CDTF">2014-11-21T11:00:06Z</dcterms:created>
  <dcterms:modified xsi:type="dcterms:W3CDTF">2017-03-10T17:46:40Z</dcterms:modified>
</cp:coreProperties>
</file>